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 autoAdjust="0"/>
    <p:restoredTop sz="94633" autoAdjust="0"/>
  </p:normalViewPr>
  <p:slideViewPr>
    <p:cSldViewPr>
      <p:cViewPr>
        <p:scale>
          <a:sx n="80" d="100"/>
          <a:sy n="80" d="100"/>
        </p:scale>
        <p:origin x="-864" y="-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D26DDE-FBBA-48B0-A059-82324F5747AE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B760E-E108-4418-BE87-A4D7D1ABCA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B760E-E108-4418-BE87-A4D7D1ABCA8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B760E-E108-4418-BE87-A4D7D1ABCA8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7692C4-3ECD-419F-876B-D35B52D7614A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9D2771-1EC1-420C-8703-C3E41471D7A7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59CA27-E648-479F-BA72-60210A3B0820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FC75D-8B1A-4196-9F43-AF939E248546}" type="datetimeFigureOut">
              <a:rPr lang="en-US"/>
              <a:pPr>
                <a:defRPr/>
              </a:pPr>
              <a:t>4/18/2014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641E2-4A85-438C-8B62-0A46018BD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BB99D-FE13-48C4-8F94-01027232A659}" type="datetimeFigureOut">
              <a:rPr lang="en-US"/>
              <a:pPr>
                <a:defRPr/>
              </a:pPr>
              <a:t>4/18/2014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3AB75-2C04-4541-93E5-60847A18E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4AF7B-F295-4035-94CE-5A3895482280}" type="datetimeFigureOut">
              <a:rPr lang="en-US"/>
              <a:pPr>
                <a:defRPr/>
              </a:pPr>
              <a:t>4/18/2014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95936-E5C4-4FE9-85FB-2798413314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13CD8-CCC3-4BE9-A326-87599ADCE859}" type="datetimeFigureOut">
              <a:rPr lang="en-US"/>
              <a:pPr>
                <a:defRPr/>
              </a:pPr>
              <a:t>4/18/2014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4E87A-A0C5-495F-87E1-E1D456245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914E8-4022-4B7A-8B3A-25BD681B26AF}" type="datetimeFigureOut">
              <a:rPr lang="en-US"/>
              <a:pPr>
                <a:defRPr/>
              </a:pPr>
              <a:t>4/18/2014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D738F-2F74-4FEA-977F-154D4BD501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FBC32-75E8-441F-9B63-2B48AE45B43A}" type="datetimeFigureOut">
              <a:rPr lang="en-US"/>
              <a:pPr>
                <a:defRPr/>
              </a:pPr>
              <a:t>4/18/2014</a:t>
            </a:fld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4713D-163B-4B0B-9755-0544B9D34A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E077A-25F5-4158-A656-F3A9D0D8A609}" type="datetimeFigureOut">
              <a:rPr lang="en-US"/>
              <a:pPr>
                <a:defRPr/>
              </a:pPr>
              <a:t>4/18/2014</a:t>
            </a:fld>
            <a:endParaRPr lang="en-US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49BCB-94C8-4D6B-B4C0-92ECB0F30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735D3-ADEF-49D2-B150-953F4051C7D3}" type="datetimeFigureOut">
              <a:rPr lang="en-US"/>
              <a:pPr>
                <a:defRPr/>
              </a:pPr>
              <a:t>4/18/2014</a:t>
            </a:fld>
            <a:endParaRPr lang="en-US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723C6-3D4B-40A2-97B6-1ECA26010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3CAA6-2AED-4AE8-AC2A-4D5209E1AEB4}" type="datetimeFigureOut">
              <a:rPr lang="en-US"/>
              <a:pPr>
                <a:defRPr/>
              </a:pPr>
              <a:t>4/18/2014</a:t>
            </a:fld>
            <a:endParaRPr lang="en-US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274DB-4136-4B1D-BBA5-ACFAD0872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A3254-631B-4D3D-AEB5-B09A5DB38198}" type="datetimeFigureOut">
              <a:rPr lang="en-US"/>
              <a:pPr>
                <a:defRPr/>
              </a:pPr>
              <a:t>4/18/2014</a:t>
            </a:fld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D9AEA-141E-4176-B37B-0EEBA6523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9D51F-5B95-4380-8B93-B12C2208174A}" type="datetimeFigureOut">
              <a:rPr lang="en-US"/>
              <a:pPr>
                <a:defRPr/>
              </a:pPr>
              <a:t>4/18/2014</a:t>
            </a:fld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36206-757E-4B9E-B2D7-806C32FCFD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CFC221-AA99-456F-A898-55B3B756B072}" type="datetimeFigureOut">
              <a:rPr lang="en-US"/>
              <a:pPr>
                <a:defRPr/>
              </a:pPr>
              <a:t>4/18/2014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C3F3990-3EF6-4213-9F7F-02A1726E8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Cumene Plant </a:t>
            </a:r>
            <a:endParaRPr lang="en-US" dirty="0" smtClean="0"/>
          </a:p>
        </p:txBody>
      </p:sp>
      <p:sp>
        <p:nvSpPr>
          <p:cNvPr id="4099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Start-up year : 1968</a:t>
            </a:r>
          </a:p>
          <a:p>
            <a:pPr eaLnBrk="1" hangingPunct="1"/>
            <a:r>
              <a:rPr lang="it-IT" dirty="0" smtClean="0"/>
              <a:t>Nominal Capacity: 396 kt/a,</a:t>
            </a:r>
          </a:p>
          <a:p>
            <a:pPr eaLnBrk="1" hangingPunct="1">
              <a:buFont typeface="Arial" charset="0"/>
              <a:buNone/>
            </a:pPr>
            <a:r>
              <a:rPr lang="it-IT" dirty="0" smtClean="0"/>
              <a:t>	possibility of getting 420 kt/a</a:t>
            </a:r>
          </a:p>
          <a:p>
            <a:pPr eaLnBrk="1" hangingPunct="1"/>
            <a:r>
              <a:rPr lang="it-IT" dirty="0" smtClean="0"/>
              <a:t>Raw materials: Benzene and Propylene</a:t>
            </a:r>
          </a:p>
          <a:p>
            <a:pPr eaLnBrk="1" hangingPunct="1"/>
            <a:r>
              <a:rPr lang="it-IT" dirty="0" smtClean="0"/>
              <a:t>Tecnology: owner 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Cumene Plant</a:t>
            </a:r>
            <a:endParaRPr lang="en-US" dirty="0" smtClean="0"/>
          </a:p>
        </p:txBody>
      </p:sp>
      <p:sp>
        <p:nvSpPr>
          <p:cNvPr id="512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Products specifications: 99,75 % wt</a:t>
            </a:r>
          </a:p>
          <a:p>
            <a:pPr eaLnBrk="1" hangingPunct="1"/>
            <a:r>
              <a:rPr lang="it-IT" dirty="0" smtClean="0"/>
              <a:t>Raw Materials Consumption :</a:t>
            </a:r>
          </a:p>
          <a:p>
            <a:pPr eaLnBrk="1" hangingPunct="1">
              <a:buFont typeface="Arial" charset="0"/>
              <a:buNone/>
            </a:pPr>
            <a:r>
              <a:rPr lang="it-IT" dirty="0" smtClean="0"/>
              <a:t>	Propylene 0,367 kg/kg, benzene 0,622 kg/kg</a:t>
            </a:r>
          </a:p>
          <a:p>
            <a:pPr eaLnBrk="1" hangingPunct="1"/>
            <a:r>
              <a:rPr lang="it-IT" dirty="0" smtClean="0"/>
              <a:t>Revamping: several, last one in 2000 allowed to apply the new owner technology and increased the nominal capacity to the present 396 kt/a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Phenol Plant</a:t>
            </a:r>
            <a:endParaRPr lang="en-US" dirty="0" smtClean="0"/>
          </a:p>
        </p:txBody>
      </p:sp>
      <p:pic>
        <p:nvPicPr>
          <p:cNvPr id="3075" name="Segnaposto contenuto 3" descr="FENOLO1 (2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6000" y="1600200"/>
            <a:ext cx="4572000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Phenol Plant</a:t>
            </a:r>
            <a:endParaRPr lang="en-US" dirty="0" smtClean="0"/>
          </a:p>
        </p:txBody>
      </p:sp>
      <p:sp>
        <p:nvSpPr>
          <p:cNvPr id="4099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Start-up year: 1962</a:t>
            </a:r>
          </a:p>
          <a:p>
            <a:pPr eaLnBrk="1" hangingPunct="1"/>
            <a:r>
              <a:rPr lang="it-IT" smtClean="0"/>
              <a:t>Nominal Capacity: 180 kt/a Phenol + di 112 kt/a Acetone;</a:t>
            </a:r>
          </a:p>
          <a:p>
            <a:pPr eaLnBrk="1" hangingPunct="1">
              <a:buFont typeface="Arial" charset="0"/>
              <a:buNone/>
            </a:pPr>
            <a:r>
              <a:rPr lang="it-IT" smtClean="0"/>
              <a:t>	maximum production up to 200 kt/a Phenol/ 125 kt/a Acetone</a:t>
            </a:r>
          </a:p>
          <a:p>
            <a:pPr eaLnBrk="1" hangingPunct="1"/>
            <a:r>
              <a:rPr lang="it-IT" smtClean="0"/>
              <a:t>Raw material: Cumene</a:t>
            </a:r>
          </a:p>
          <a:p>
            <a:pPr eaLnBrk="1" hangingPunct="1"/>
            <a:r>
              <a:rPr lang="it-IT" smtClean="0"/>
              <a:t>Tecnology: owner </a:t>
            </a:r>
            <a:endParaRPr lang="en-US" smtClean="0"/>
          </a:p>
          <a:p>
            <a:pPr eaLnBrk="1" hangingPunct="1"/>
            <a:r>
              <a:rPr lang="it-IT" smtClean="0"/>
              <a:t>Present situation: shut down since 2009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Phenol Plant</a:t>
            </a:r>
            <a:endParaRPr lang="en-US" dirty="0" smtClean="0"/>
          </a:p>
        </p:txBody>
      </p:sp>
      <p:sp>
        <p:nvSpPr>
          <p:cNvPr id="512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Products specifications: </a:t>
            </a:r>
          </a:p>
          <a:p>
            <a:pPr eaLnBrk="1" hangingPunct="1">
              <a:buFont typeface="Arial" charset="0"/>
              <a:buNone/>
            </a:pPr>
            <a:r>
              <a:rPr lang="it-IT" smtClean="0"/>
              <a:t>	Phenol 99,99 wt%, Acetone 99,9 wt%</a:t>
            </a:r>
          </a:p>
          <a:p>
            <a:pPr eaLnBrk="1" hangingPunct="1"/>
            <a:r>
              <a:rPr lang="it-IT" smtClean="0"/>
              <a:t>Raw Materials Consumption: 1,352 t Cumene / 1 t Phenol + 1 t Acetone</a:t>
            </a:r>
          </a:p>
          <a:p>
            <a:pPr eaLnBrk="1" hangingPunct="1"/>
            <a:r>
              <a:rPr lang="it-IT" smtClean="0"/>
              <a:t>Rewamping: several, last one in 2000 increased the nominal capacity from 110 kt/a to the present 180 kt/a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54</Words>
  <Application>Microsoft Office PowerPoint</Application>
  <PresentationFormat>On-screen Show (4:3)</PresentationFormat>
  <Paragraphs>29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Tema di Office</vt:lpstr>
      <vt:lpstr>Cumene Plant </vt:lpstr>
      <vt:lpstr>Cumene Plant</vt:lpstr>
      <vt:lpstr>Phenol Plant</vt:lpstr>
      <vt:lpstr>Phenol Plant</vt:lpstr>
      <vt:lpstr>Phenol Plant</vt:lpstr>
    </vt:vector>
  </TitlesOfParts>
  <Company>ENI S.p.A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Impianto Fenolo</dc:title>
  <dc:creator>PE041321</dc:creator>
  <cp:lastModifiedBy>michael cohen 1</cp:lastModifiedBy>
  <cp:revision>29</cp:revision>
  <dcterms:created xsi:type="dcterms:W3CDTF">2011-07-07T13:47:57Z</dcterms:created>
  <dcterms:modified xsi:type="dcterms:W3CDTF">2014-04-18T13:52:11Z</dcterms:modified>
</cp:coreProperties>
</file>